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74" r:id="rId9"/>
    <p:sldId id="262" r:id="rId10"/>
    <p:sldId id="263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B5BD"/>
    <a:srgbClr val="4EBEA3"/>
    <a:srgbClr val="F4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8"/>
    <p:restoredTop sz="71931"/>
  </p:normalViewPr>
  <p:slideViewPr>
    <p:cSldViewPr snapToGrid="0" snapToObjects="1">
      <p:cViewPr varScale="1">
        <p:scale>
          <a:sx n="104" d="100"/>
          <a:sy n="104" d="100"/>
        </p:scale>
        <p:origin x="2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5C5F2-AEBF-6D49-BD5A-9BC18A9D6F9C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14C6C-5D7F-9441-9B7A-4DDE2205C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1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52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5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9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89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9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7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1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2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8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9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64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9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9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8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8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14C6C-5D7F-9441-9B7A-4DDE2205CC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0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5165-3ABA-1E4C-93D9-48BCF3D7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7BC98-AA56-C84E-A9BB-159E636A7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EC47-B5F4-2D4C-82B8-E630335D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9DF9D-F885-8C45-8FAD-3A4B081B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C7444-2094-1B41-A15B-6E99C4847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0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9960A-CB72-8C45-B8DC-BBB0EFB4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0927C-8A0A-7048-BE1B-8302D82AB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7460-F743-BF4C-8572-4FC11712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A38E0-1AA8-DB46-BE3D-F2B55966D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4F30D-BA91-0F43-89D8-B593586C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3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7BFA2-A3D2-A54A-994E-17BF240FB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A3A7B-AA06-B946-9C7B-96F401774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936D-A766-714A-832A-26237510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62F9-6A47-CE4B-A75A-A3009C8A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5D0E-26AC-594D-87A1-701BDD4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6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91F7-4100-7A4F-8C2E-22B981B2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B2B4A-9636-8549-8031-BC3A630A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2CA7B-16A7-A242-8A60-84022985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E87DC-19C8-8845-B40E-5903095C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83139-5607-0144-9AAF-8390CE3D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4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0074-B3E8-5942-A9B5-17A32D8B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E8FF-048F-934A-84B5-2C1E9357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8A901-6F8A-C941-83E6-DB35E05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68E42-B2A0-084A-AB61-3069988E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D89D3-485C-9F4E-9F53-E5DCB47A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5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4779-AD38-0D4A-AFCE-BBE4D7B3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469F7-B403-A946-9499-D5075A86F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16813-034C-4A41-AA6C-BAED1F2F1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88433-F4AC-7A4C-BC7E-B1D973B5D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332FC-C182-2847-A114-87035B17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AFFE5-18C2-B042-B14A-66379065E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9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221B-810B-6A41-ABA3-3B4AA7B7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45508-E7B7-F346-9129-0E15FD703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7DDAF-F6AB-B94C-9EFE-68B805A64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CDCCB-97C5-A544-BB0D-C676DA5C6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DF026-9FF0-5A4E-82D0-9990AACB8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AC5715-F0D8-0844-BBB9-9D405A1E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6F32C-A369-A64D-BBB2-88777EF3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14BEB-1261-9E41-8A2C-44ACF51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6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0D66-B35F-A947-A1B9-7AC7E023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91FBF-5009-974B-A629-27281FC0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4F89F-EB33-4A45-94FF-659B75BF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C518B-7030-F946-9BA9-B75C12CA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9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9AD7A-19A5-3544-AF7C-F85627D5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8FD03-9006-714E-89C3-DD28EF72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7D890-0390-E14A-AB80-14F673FD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2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C21B-03AA-E041-B37F-97E59327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EF650-9574-F04C-B0B4-C1CCE5FD6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441FA-90C7-4E4D-84A0-CA63C0F5A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F2F7F-2759-7E47-980A-B01FDC82C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8EC69-EF4F-B646-A6D0-2A96C0705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2FA08-8892-7446-8B53-183AE38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0BFA0-CA72-D847-8077-BDB0410F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A7F0B-8D9F-AD49-86D7-A9174AFB4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20723-BF02-A842-8597-A4670AE92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CC04E-C0D7-8E43-BC25-0C2A44C8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481C2-FDAE-2548-A7C8-4AABFFDF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3F272-BC71-2343-98EE-BD623E966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0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D1232E-9A8E-9C49-BBAC-C865DAE4E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C65AE-7E38-C444-AE32-010BD51CE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6A2F3-B5F6-784D-B6D2-609E0384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81DF7-9340-964B-8529-83A0EDE7B54B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7C38A-61CD-F248-89F9-8A3214681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C5451-359A-B443-9875-E9A35208A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246FF-4719-D04A-B385-3FB6A07F7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5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2.png"/><Relationship Id="rId3" Type="http://schemas.openxmlformats.org/officeDocument/2006/relationships/image" Target="../media/image11.jp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EEF8-57D4-544E-A997-11F7282B3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422" y="605481"/>
            <a:ext cx="9144000" cy="156995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MarkOT-Heavy"/>
                <a:sym typeface="MarkOT-Heavy"/>
              </a:rPr>
              <a:t>Apigee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br>
              <a:rPr lang="en-US" sz="4400" dirty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  <a:latin typeface="MarkOT-Heavy"/>
              </a:rPr>
              <a:t>Flows and Policies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16F271-4F80-474F-B377-37E1D4455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476" y="5200651"/>
            <a:ext cx="3480858" cy="456230"/>
          </a:xfrm>
        </p:spPr>
        <p:txBody>
          <a:bodyPr>
            <a:normAutofit/>
          </a:bodyPr>
          <a:lstStyle/>
          <a:p>
            <a:r>
              <a:rPr lang="en-US" dirty="0"/>
              <a:t>Ashish Pathak</a:t>
            </a: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2608E229-0C3F-304F-BDC5-FBADD561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8398" y="1334909"/>
            <a:ext cx="3857626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750D4B89-B261-EB41-B0D5-90F4F4F4F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6182" y="6478410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337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Spike Arrest Config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4" name="Content Placeholder 83">
            <a:extLst>
              <a:ext uri="{FF2B5EF4-FFF2-40B4-BE49-F238E27FC236}">
                <a16:creationId xmlns:a16="http://schemas.microsoft.com/office/drawing/2014/main" id="{84B5F8F7-EF82-7346-A3C3-9A90F6E32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51135" y="4669080"/>
            <a:ext cx="6137329" cy="1945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4ACE9A-90B0-E349-A4EF-48D4F50A3DE6}"/>
              </a:ext>
            </a:extLst>
          </p:cNvPr>
          <p:cNvSpPr txBox="1"/>
          <p:nvPr/>
        </p:nvSpPr>
        <p:spPr>
          <a:xfrm>
            <a:off x="838200" y="2128730"/>
            <a:ext cx="5857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Identifier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Mechanism to scope incoming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Uses a separate rate for each unique Id</a:t>
            </a:r>
          </a:p>
          <a:p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Message 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Used to give extra weight to conditioned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20016-FFB6-E244-9551-E427B5D94E72}"/>
              </a:ext>
            </a:extLst>
          </p:cNvPr>
          <p:cNvSpPr txBox="1"/>
          <p:nvPr/>
        </p:nvSpPr>
        <p:spPr>
          <a:xfrm>
            <a:off x="6695269" y="2128730"/>
            <a:ext cx="516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Specifies the rate you want to allow traffic to come into your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Rate is for each Message Processor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Rate is formatted with number and unit (30ps/ 60pm)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Google Shape;1295;p184" descr="Google Shape;1295;p184">
            <a:extLst>
              <a:ext uri="{FF2B5EF4-FFF2-40B4-BE49-F238E27FC236}">
                <a16:creationId xmlns:a16="http://schemas.microsoft.com/office/drawing/2014/main" id="{0CBF01A1-763E-E34F-B64A-E8BCC0465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01399" y="6489002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9975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ACE9A-90B0-E349-A4EF-48D4F50A3DE6}"/>
              </a:ext>
            </a:extLst>
          </p:cNvPr>
          <p:cNvSpPr txBox="1"/>
          <p:nvPr/>
        </p:nvSpPr>
        <p:spPr>
          <a:xfrm>
            <a:off x="838200" y="2128730"/>
            <a:ext cx="5857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Quota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Spike Arrest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3D01D2D4-467D-484E-AB2F-2169BB634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311900"/>
            <a:ext cx="634427" cy="12600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7B41E1-EBA6-3C49-B817-822DF90D59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Fault Handling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24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Errors occur while processing policies. </a:t>
            </a:r>
          </a:p>
          <a:p>
            <a:r>
              <a:rPr lang="en-US" dirty="0">
                <a:solidFill>
                  <a:schemeClr val="accent1"/>
                </a:solidFill>
              </a:rPr>
              <a:t>Handling of faults and returning custom error messages to client.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830F4CD1-89F9-E444-B358-A66E92A75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6586" y="6113961"/>
            <a:ext cx="634427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586BE-7BBB-8341-ADFD-296D8DC9F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61" y="2233398"/>
            <a:ext cx="3815878" cy="28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Fault Handling Config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249" cy="4351338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830F4CD1-89F9-E444-B358-A66E92A75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6586" y="6113961"/>
            <a:ext cx="634427" cy="12600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92FBC-3534-1F46-BB6E-B37417EAF413}"/>
              </a:ext>
            </a:extLst>
          </p:cNvPr>
          <p:cNvSpPr txBox="1"/>
          <p:nvPr/>
        </p:nvSpPr>
        <p:spPr>
          <a:xfrm>
            <a:off x="-111211" y="1517586"/>
            <a:ext cx="7982465" cy="4967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97FBE-C4AB-3248-BC34-655EA93F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04" y="1377105"/>
            <a:ext cx="7261061" cy="53921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F031C0-41DE-D847-B1F1-53C337DCB6BE}"/>
              </a:ext>
            </a:extLst>
          </p:cNvPr>
          <p:cNvCxnSpPr>
            <a:cxnSpLocks/>
          </p:cNvCxnSpPr>
          <p:nvPr/>
        </p:nvCxnSpPr>
        <p:spPr>
          <a:xfrm flipV="1">
            <a:off x="8587946" y="1690688"/>
            <a:ext cx="0" cy="41911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858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ACE9A-90B0-E349-A4EF-48D4F50A3DE6}"/>
              </a:ext>
            </a:extLst>
          </p:cNvPr>
          <p:cNvSpPr txBox="1"/>
          <p:nvPr/>
        </p:nvSpPr>
        <p:spPr>
          <a:xfrm>
            <a:off x="838200" y="2128730"/>
            <a:ext cx="5857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Fault Handling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AAF213-D0E6-684E-B6DB-260DF155EC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1813C943-47D2-864B-AB23-FC6B85F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466054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2813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Products And Proxies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42720" cy="4351338"/>
          </a:xfrm>
        </p:spPr>
        <p:txBody>
          <a:bodyPr/>
          <a:lstStyle/>
          <a:p>
            <a:endParaRPr lang="en-US" dirty="0"/>
          </a:p>
          <a:p>
            <a:r>
              <a:rPr lang="en-US" sz="2600" dirty="0">
                <a:solidFill>
                  <a:schemeClr val="accent1"/>
                </a:solidFill>
              </a:rPr>
              <a:t>Products can have multiple Proxies (many to many)</a:t>
            </a:r>
          </a:p>
          <a:p>
            <a:r>
              <a:rPr lang="en-US" sz="2600" dirty="0">
                <a:solidFill>
                  <a:schemeClr val="accent1"/>
                </a:solidFill>
              </a:rPr>
              <a:t>App can have multiple products (many to many)</a:t>
            </a:r>
          </a:p>
          <a:p>
            <a:r>
              <a:rPr lang="en-US" sz="2600" dirty="0">
                <a:solidFill>
                  <a:schemeClr val="accent1"/>
                </a:solidFill>
              </a:rPr>
              <a:t>Product strategies depend of different models</a:t>
            </a:r>
          </a:p>
          <a:p>
            <a:endParaRPr lang="en-US" dirty="0"/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1813C943-47D2-864B-AB23-FC6B85F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466054"/>
            <a:ext cx="634427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463E38-E4F1-074D-B7AF-B6DB2FF4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886" y="1825625"/>
            <a:ext cx="6091880" cy="35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84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Securing APIs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07595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Verify API Key</a:t>
            </a:r>
          </a:p>
          <a:p>
            <a:r>
              <a:rPr lang="en-US" dirty="0">
                <a:solidFill>
                  <a:srgbClr val="0070C0"/>
                </a:solidFill>
              </a:rPr>
              <a:t>OAuth v2.0</a:t>
            </a:r>
          </a:p>
          <a:p>
            <a:r>
              <a:rPr lang="en-US" dirty="0">
                <a:solidFill>
                  <a:srgbClr val="0070C0"/>
                </a:solidFill>
              </a:rPr>
              <a:t>Verify JWT</a:t>
            </a:r>
          </a:p>
          <a:p>
            <a:r>
              <a:rPr lang="en-US" dirty="0">
                <a:solidFill>
                  <a:srgbClr val="0070C0"/>
                </a:solidFill>
              </a:rPr>
              <a:t>Verify JWS</a:t>
            </a:r>
          </a:p>
          <a:p>
            <a:r>
              <a:rPr lang="en-US" dirty="0">
                <a:solidFill>
                  <a:srgbClr val="0070C0"/>
                </a:solidFill>
              </a:rPr>
              <a:t>Generate JWT</a:t>
            </a:r>
          </a:p>
          <a:p>
            <a:r>
              <a:rPr lang="en-US" dirty="0">
                <a:solidFill>
                  <a:srgbClr val="0070C0"/>
                </a:solidFill>
              </a:rPr>
              <a:t>Generate JWS</a:t>
            </a:r>
          </a:p>
          <a:p>
            <a:r>
              <a:rPr lang="en-US" dirty="0">
                <a:solidFill>
                  <a:srgbClr val="0070C0"/>
                </a:solidFill>
              </a:rPr>
              <a:t>Validate SAML Assertion</a:t>
            </a:r>
          </a:p>
          <a:p>
            <a:r>
              <a:rPr lang="en-US" dirty="0">
                <a:solidFill>
                  <a:srgbClr val="0070C0"/>
                </a:solidFill>
              </a:rPr>
              <a:t>Generate SAML Assertion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1813C943-47D2-864B-AB23-FC6B85F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466054"/>
            <a:ext cx="634427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E07DF-491F-A448-B426-07BB587EF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30" y="2448868"/>
            <a:ext cx="889686" cy="1345935"/>
          </a:xfrm>
          <a:prstGeom prst="rect">
            <a:avLst/>
          </a:prstGeom>
          <a:noFill/>
          <a:ln w="25400" cmpd="dbl"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BA808-6459-9E4E-AD4A-28C3259C9A72}"/>
              </a:ext>
            </a:extLst>
          </p:cNvPr>
          <p:cNvSpPr txBox="1"/>
          <p:nvPr/>
        </p:nvSpPr>
        <p:spPr>
          <a:xfrm>
            <a:off x="7855808" y="1759350"/>
            <a:ext cx="2477530" cy="2724970"/>
          </a:xfrm>
          <a:prstGeom prst="rect">
            <a:avLst/>
          </a:prstGeom>
          <a:noFill/>
          <a:ln w="254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9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07595" cy="4351338"/>
          </a:xfrm>
        </p:spPr>
        <p:txBody>
          <a:bodyPr/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Verify API Key</a:t>
            </a:r>
          </a:p>
          <a:p>
            <a:r>
              <a:rPr lang="en-US" dirty="0">
                <a:solidFill>
                  <a:srgbClr val="0070C0"/>
                </a:solidFill>
              </a:rPr>
              <a:t>OAuth (client credentials)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1813C943-47D2-864B-AB23-FC6B85F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466054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3125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250" y="3809962"/>
            <a:ext cx="2213919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Thanks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307595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lvl="7"/>
            <a:endParaRPr lang="en-US" dirty="0"/>
          </a:p>
        </p:txBody>
      </p:sp>
      <p:pic>
        <p:nvPicPr>
          <p:cNvPr id="6" name="Google Shape;1295;p184" descr="Google Shape;1295;p184">
            <a:extLst>
              <a:ext uri="{FF2B5EF4-FFF2-40B4-BE49-F238E27FC236}">
                <a16:creationId xmlns:a16="http://schemas.microsoft.com/office/drawing/2014/main" id="{1813C943-47D2-864B-AB23-FC6B85F2B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466054"/>
            <a:ext cx="634427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3E5D8F02-0DCD-AD46-B212-765497169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8397" y="-615843"/>
            <a:ext cx="3857626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AB7B61-594A-5644-B1B2-97139CC26AC0}"/>
              </a:ext>
            </a:extLst>
          </p:cNvPr>
          <p:cNvSpPr txBox="1"/>
          <p:nvPr/>
        </p:nvSpPr>
        <p:spPr>
          <a:xfrm>
            <a:off x="1173892" y="5424616"/>
            <a:ext cx="1017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Our squad enables the Service Hub to release quicker and better, driving costs down and improving quality.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8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370C-4935-1749-BBDA-68529F8D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08C6-D5FA-D643-86EB-8CD96DF9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666"/>
            <a:ext cx="10515600" cy="50830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API Proxy</a:t>
            </a:r>
          </a:p>
          <a:p>
            <a:r>
              <a:rPr lang="en-US" dirty="0">
                <a:solidFill>
                  <a:srgbClr val="0070C0"/>
                </a:solidFill>
              </a:rPr>
              <a:t>Flows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Proxy Pre/Post flows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Target Pre/Post flows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Client Response Flow</a:t>
            </a:r>
          </a:p>
          <a:p>
            <a:r>
              <a:rPr lang="en-US" dirty="0">
                <a:solidFill>
                  <a:srgbClr val="0070C0"/>
                </a:solidFill>
              </a:rPr>
              <a:t>Policies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Quota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Spike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Assign Message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Raise Fault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OAuth Verification</a:t>
            </a:r>
          </a:p>
          <a:p>
            <a:r>
              <a:rPr lang="en-US" dirty="0">
                <a:solidFill>
                  <a:srgbClr val="0070C0"/>
                </a:solidFill>
              </a:rPr>
              <a:t>Fault Handling</a:t>
            </a:r>
          </a:p>
          <a:p>
            <a:r>
              <a:rPr lang="en-US" dirty="0">
                <a:solidFill>
                  <a:srgbClr val="0070C0"/>
                </a:solidFill>
              </a:rPr>
              <a:t>Apps and Products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0023B7FE-5398-FF42-A2BD-6C7D0E888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1577" t="24248" r="11577" b="31470"/>
          <a:stretch>
            <a:fillRect/>
          </a:stretch>
        </p:blipFill>
        <p:spPr>
          <a:xfrm>
            <a:off x="9772027" y="365125"/>
            <a:ext cx="1727583" cy="1327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A32A50A1-05C0-6D44-A06D-E15EADBB7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10994" y="6410721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819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E538-5D09-8342-8064-8535EC686A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6598" y="283989"/>
            <a:ext cx="10034926" cy="70942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API Proxies</a:t>
            </a:r>
          </a:p>
        </p:txBody>
      </p:sp>
      <p:sp>
        <p:nvSpPr>
          <p:cNvPr id="21" name="object 25">
            <a:extLst>
              <a:ext uri="{FF2B5EF4-FFF2-40B4-BE49-F238E27FC236}">
                <a16:creationId xmlns:a16="http://schemas.microsoft.com/office/drawing/2014/main" id="{B0349472-F996-FC40-9961-F3D157024445}"/>
              </a:ext>
            </a:extLst>
          </p:cNvPr>
          <p:cNvSpPr/>
          <p:nvPr/>
        </p:nvSpPr>
        <p:spPr>
          <a:xfrm>
            <a:off x="2123268" y="1263110"/>
            <a:ext cx="8710047" cy="535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C52573-29A5-7F4E-8BEF-5823B7C88839}"/>
              </a:ext>
            </a:extLst>
          </p:cNvPr>
          <p:cNvSpPr txBox="1"/>
          <p:nvPr/>
        </p:nvSpPr>
        <p:spPr>
          <a:xfrm rot="19751249">
            <a:off x="2820076" y="2374280"/>
            <a:ext cx="68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C60F6B-24C0-C44B-A29D-51EC7C511FF8}"/>
              </a:ext>
            </a:extLst>
          </p:cNvPr>
          <p:cNvSpPr txBox="1"/>
          <p:nvPr/>
        </p:nvSpPr>
        <p:spPr>
          <a:xfrm>
            <a:off x="3874576" y="2572719"/>
            <a:ext cx="92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610887-B9D4-2A49-BC84-FD4E91DF31EB}"/>
              </a:ext>
            </a:extLst>
          </p:cNvPr>
          <p:cNvSpPr txBox="1"/>
          <p:nvPr/>
        </p:nvSpPr>
        <p:spPr>
          <a:xfrm rot="1126392">
            <a:off x="3626872" y="1938797"/>
            <a:ext cx="92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8A788-3BCE-6140-9402-EEBF4607AF5B}"/>
              </a:ext>
            </a:extLst>
          </p:cNvPr>
          <p:cNvSpPr txBox="1"/>
          <p:nvPr/>
        </p:nvSpPr>
        <p:spPr>
          <a:xfrm>
            <a:off x="5031244" y="2338738"/>
            <a:ext cx="92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5F3693-C36E-A041-99AC-AE3F504A14EE}"/>
              </a:ext>
            </a:extLst>
          </p:cNvPr>
          <p:cNvSpPr txBox="1"/>
          <p:nvPr/>
        </p:nvSpPr>
        <p:spPr>
          <a:xfrm>
            <a:off x="6555783" y="2225155"/>
            <a:ext cx="10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Preflow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B4FB5-EF40-B440-9C06-6879476AAD74}"/>
              </a:ext>
            </a:extLst>
          </p:cNvPr>
          <p:cNvSpPr txBox="1"/>
          <p:nvPr/>
        </p:nvSpPr>
        <p:spPr>
          <a:xfrm>
            <a:off x="8011440" y="2523404"/>
            <a:ext cx="132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Postflow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6E0DC-4518-024E-B5D6-7E790B699F00}"/>
              </a:ext>
            </a:extLst>
          </p:cNvPr>
          <p:cNvSpPr txBox="1"/>
          <p:nvPr/>
        </p:nvSpPr>
        <p:spPr>
          <a:xfrm>
            <a:off x="8969752" y="2058211"/>
            <a:ext cx="132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Fault Rules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F8DDD1-EDFE-B943-A821-3CD6FC6112C0}"/>
              </a:ext>
            </a:extLst>
          </p:cNvPr>
          <p:cNvSpPr txBox="1"/>
          <p:nvPr/>
        </p:nvSpPr>
        <p:spPr>
          <a:xfrm>
            <a:off x="3932287" y="3627200"/>
            <a:ext cx="1098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Preflow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74F397-5E2E-3F46-BAC3-7C24AD8EE79B}"/>
              </a:ext>
            </a:extLst>
          </p:cNvPr>
          <p:cNvSpPr txBox="1"/>
          <p:nvPr/>
        </p:nvSpPr>
        <p:spPr>
          <a:xfrm>
            <a:off x="5156953" y="4111292"/>
            <a:ext cx="132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Postflow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0D207-3C97-8946-9FA4-CDBA7306D462}"/>
              </a:ext>
            </a:extLst>
          </p:cNvPr>
          <p:cNvSpPr txBox="1"/>
          <p:nvPr/>
        </p:nvSpPr>
        <p:spPr>
          <a:xfrm>
            <a:off x="9111551" y="4203625"/>
            <a:ext cx="132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Fault Rules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26CF1-B900-C34B-BAD6-2CBBB88C3484}"/>
              </a:ext>
            </a:extLst>
          </p:cNvPr>
          <p:cNvSpPr txBox="1"/>
          <p:nvPr/>
        </p:nvSpPr>
        <p:spPr>
          <a:xfrm>
            <a:off x="8257825" y="3620593"/>
            <a:ext cx="142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CDF9E4-29E3-F348-B5E2-50D69959F2F0}"/>
              </a:ext>
            </a:extLst>
          </p:cNvPr>
          <p:cNvSpPr txBox="1"/>
          <p:nvPr/>
        </p:nvSpPr>
        <p:spPr>
          <a:xfrm rot="1232777">
            <a:off x="2752865" y="3943323"/>
            <a:ext cx="130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3D2BE-6565-4542-B70A-2B102D0E4DC6}"/>
              </a:ext>
            </a:extLst>
          </p:cNvPr>
          <p:cNvSpPr txBox="1"/>
          <p:nvPr/>
        </p:nvSpPr>
        <p:spPr>
          <a:xfrm rot="20814341">
            <a:off x="7300023" y="4049461"/>
            <a:ext cx="111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95C1CB-4A29-E34C-BFFB-8A5B2A0AC6E0}"/>
              </a:ext>
            </a:extLst>
          </p:cNvPr>
          <p:cNvSpPr txBox="1"/>
          <p:nvPr/>
        </p:nvSpPr>
        <p:spPr>
          <a:xfrm>
            <a:off x="6415976" y="3758144"/>
            <a:ext cx="100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164A70-214E-DA48-880D-499350C5F4F6}"/>
              </a:ext>
            </a:extLst>
          </p:cNvPr>
          <p:cNvSpPr txBox="1"/>
          <p:nvPr/>
        </p:nvSpPr>
        <p:spPr>
          <a:xfrm>
            <a:off x="3162090" y="5548393"/>
            <a:ext cx="100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A8C381-DA3A-1349-874E-80E41E59E4E5}"/>
              </a:ext>
            </a:extLst>
          </p:cNvPr>
          <p:cNvSpPr txBox="1"/>
          <p:nvPr/>
        </p:nvSpPr>
        <p:spPr>
          <a:xfrm>
            <a:off x="4447158" y="5733059"/>
            <a:ext cx="114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CB1BAC-BF16-E741-97CF-583D26C6BB43}"/>
              </a:ext>
            </a:extLst>
          </p:cNvPr>
          <p:cNvSpPr txBox="1"/>
          <p:nvPr/>
        </p:nvSpPr>
        <p:spPr>
          <a:xfrm rot="20513805">
            <a:off x="5916486" y="5742455"/>
            <a:ext cx="1147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Python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632F84-63D3-FF41-9708-861A65ADF982}"/>
              </a:ext>
            </a:extLst>
          </p:cNvPr>
          <p:cNvSpPr txBox="1"/>
          <p:nvPr/>
        </p:nvSpPr>
        <p:spPr>
          <a:xfrm rot="1843312">
            <a:off x="7417195" y="5548393"/>
            <a:ext cx="109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Nodejs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99A1B0-646D-0244-895F-BCF717302753}"/>
              </a:ext>
            </a:extLst>
          </p:cNvPr>
          <p:cNvSpPr txBox="1"/>
          <p:nvPr/>
        </p:nvSpPr>
        <p:spPr>
          <a:xfrm>
            <a:off x="8571370" y="5172901"/>
            <a:ext cx="9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XSL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07093F-7648-0041-B77D-52A636EE14FF}"/>
              </a:ext>
            </a:extLst>
          </p:cNvPr>
          <p:cNvSpPr txBox="1"/>
          <p:nvPr/>
        </p:nvSpPr>
        <p:spPr>
          <a:xfrm rot="20761120">
            <a:off x="9332778" y="5733059"/>
            <a:ext cx="95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WSDL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A892AD-0D62-B541-AB4E-1FFC39C38C73}"/>
              </a:ext>
            </a:extLst>
          </p:cNvPr>
          <p:cNvSpPr txBox="1"/>
          <p:nvPr/>
        </p:nvSpPr>
        <p:spPr>
          <a:xfrm>
            <a:off x="5486400" y="1263110"/>
            <a:ext cx="113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 Proxy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4AA886-D637-E142-8EFF-0622850CFBD8}"/>
              </a:ext>
            </a:extLst>
          </p:cNvPr>
          <p:cNvSpPr txBox="1"/>
          <p:nvPr/>
        </p:nvSpPr>
        <p:spPr>
          <a:xfrm>
            <a:off x="5248972" y="1748751"/>
            <a:ext cx="187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Proxy Endpoints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98A790-E152-B147-8B00-3E3BB81460BC}"/>
              </a:ext>
            </a:extLst>
          </p:cNvPr>
          <p:cNvSpPr txBox="1"/>
          <p:nvPr/>
        </p:nvSpPr>
        <p:spPr>
          <a:xfrm>
            <a:off x="5156953" y="3348434"/>
            <a:ext cx="2063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Endpoints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A62F77-BE2C-6E4D-BCB8-E5E91472F98C}"/>
              </a:ext>
            </a:extLst>
          </p:cNvPr>
          <p:cNvSpPr txBox="1"/>
          <p:nvPr/>
        </p:nvSpPr>
        <p:spPr>
          <a:xfrm>
            <a:off x="5226879" y="5035465"/>
            <a:ext cx="139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Resources</a:t>
            </a:r>
          </a:p>
        </p:txBody>
      </p:sp>
      <p:pic>
        <p:nvPicPr>
          <p:cNvPr id="34" name="Google Shape;1295;p184" descr="Google Shape;1295;p184">
            <a:extLst>
              <a:ext uri="{FF2B5EF4-FFF2-40B4-BE49-F238E27FC236}">
                <a16:creationId xmlns:a16="http://schemas.microsoft.com/office/drawing/2014/main" id="{36614A85-E11D-A643-A861-2EA679CDE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25939" y="6376660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145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F47149-E368-3B41-971B-A06419F8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124" y="736312"/>
            <a:ext cx="7343862" cy="31746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47E03-544E-5C42-89F5-12A1DB1229D3}"/>
              </a:ext>
            </a:extLst>
          </p:cNvPr>
          <p:cNvSpPr txBox="1"/>
          <p:nvPr/>
        </p:nvSpPr>
        <p:spPr>
          <a:xfrm>
            <a:off x="6281351" y="4378326"/>
            <a:ext cx="4324865" cy="221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D35786-4E77-B147-9FA3-FC3BFE15B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156" y="3931816"/>
            <a:ext cx="2912262" cy="2658369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0DB42D-2F5A-F942-AC41-D30730804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952" y="3931815"/>
            <a:ext cx="2756827" cy="2658369"/>
          </a:xfrm>
          <a:prstGeom prst="rect">
            <a:avLst/>
          </a:prstGeom>
          <a:noFill/>
          <a:ln w="2222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BB7954-F9D7-584C-92B7-EED9D69846C3}"/>
              </a:ext>
            </a:extLst>
          </p:cNvPr>
          <p:cNvSpPr txBox="1"/>
          <p:nvPr/>
        </p:nvSpPr>
        <p:spPr>
          <a:xfrm>
            <a:off x="308919" y="343331"/>
            <a:ext cx="2570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45400"/>
                </a:solidFill>
              </a:rPr>
              <a:t>Policy Flows</a:t>
            </a:r>
          </a:p>
        </p:txBody>
      </p:sp>
      <p:pic>
        <p:nvPicPr>
          <p:cNvPr id="7" name="Google Shape;1295;p184" descr="Google Shape;1295;p184">
            <a:extLst>
              <a:ext uri="{FF2B5EF4-FFF2-40B4-BE49-F238E27FC236}">
                <a16:creationId xmlns:a16="http://schemas.microsoft.com/office/drawing/2014/main" id="{D8967A7E-F8DF-D54D-83FD-2FBAEC4D0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31559" y="6464182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9398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" y="204488"/>
            <a:ext cx="10515600" cy="957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Policy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A7F4-6875-8641-8995-3ADE0AF1ED72}"/>
              </a:ext>
            </a:extLst>
          </p:cNvPr>
          <p:cNvSpPr txBox="1"/>
          <p:nvPr/>
        </p:nvSpPr>
        <p:spPr>
          <a:xfrm>
            <a:off x="764060" y="1161536"/>
            <a:ext cx="4139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Global Flow</a:t>
            </a:r>
          </a:p>
        </p:txBody>
      </p:sp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3DFFA9BB-8558-F245-8154-11F40D6F9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2446" y="6391914"/>
            <a:ext cx="634427" cy="12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926EB-55C5-6040-8CF4-C3BFD0F61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60" y="2118584"/>
            <a:ext cx="92837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60" y="204488"/>
            <a:ext cx="10515600" cy="9570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Policy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6EA7F4-6875-8641-8995-3ADE0AF1ED72}"/>
              </a:ext>
            </a:extLst>
          </p:cNvPr>
          <p:cNvSpPr txBox="1"/>
          <p:nvPr/>
        </p:nvSpPr>
        <p:spPr>
          <a:xfrm>
            <a:off x="764060" y="1161536"/>
            <a:ext cx="4139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Conditional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6E1912-29BC-5445-BD21-6D3625C3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27" y="2010143"/>
            <a:ext cx="11219935" cy="4495194"/>
          </a:xfrm>
          <a:prstGeom prst="rect">
            <a:avLst/>
          </a:prstGeom>
        </p:spPr>
      </p:pic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D4BFA00E-808A-014A-AEF9-16CE6A60D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92135" y="6379334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76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Quota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249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Use the Quota policy to configure the number of request messages that an API proxy allows over a period of time, such as a minute, hour, day, week, or month. </a:t>
            </a:r>
          </a:p>
          <a:p>
            <a:r>
              <a:rPr lang="en-US" dirty="0">
                <a:solidFill>
                  <a:schemeClr val="accent1"/>
                </a:solidFill>
              </a:rPr>
              <a:t>Quota/Rate Limit which is business requirement. Don't use Quota to shield against overall traffic spikes. </a:t>
            </a:r>
          </a:p>
          <a:p>
            <a:r>
              <a:rPr lang="en-US" dirty="0">
                <a:solidFill>
                  <a:schemeClr val="accent1"/>
                </a:solidFill>
              </a:rPr>
              <a:t>Once a quota limit is reached all request generated by the limited entity will be rejected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previews.123rf.com/images/arcady31/arcady311703/arcady31170300209/74656628-speed-metering-dial-vector-icon.jpg">
            <a:extLst>
              <a:ext uri="{FF2B5EF4-FFF2-40B4-BE49-F238E27FC236}">
                <a16:creationId xmlns:a16="http://schemas.microsoft.com/office/drawing/2014/main" id="{F9643230-AB63-6C45-A9CD-6983BAA1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93" y="1379349"/>
            <a:ext cx="4586207" cy="458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58A2B6E9-14AD-A14C-BEB1-C5BD530C7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19373" y="6239767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121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Quota Config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401962" cy="195554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Identifier: Mechanism to scope incoming request</a:t>
            </a:r>
          </a:p>
          <a:p>
            <a:r>
              <a:rPr lang="en-US" dirty="0">
                <a:solidFill>
                  <a:schemeClr val="accent1"/>
                </a:solidFill>
              </a:rPr>
              <a:t>Uses a separate rate for each unique Id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	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Google Shape;1295;p184" descr="Google Shape;1295;p184">
            <a:extLst>
              <a:ext uri="{FF2B5EF4-FFF2-40B4-BE49-F238E27FC236}">
                <a16:creationId xmlns:a16="http://schemas.microsoft.com/office/drawing/2014/main" id="{58A2B6E9-14AD-A14C-BEB1-C5BD530C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9373" y="6239767"/>
            <a:ext cx="634427" cy="12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80655-F57F-1844-99B1-6723E7E7B518}"/>
              </a:ext>
            </a:extLst>
          </p:cNvPr>
          <p:cNvSpPr txBox="1"/>
          <p:nvPr/>
        </p:nvSpPr>
        <p:spPr>
          <a:xfrm>
            <a:off x="6979508" y="1725571"/>
            <a:ext cx="4374292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Message Weight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Used to give extra weight to conditioned requests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05EC2-B87F-324D-BF87-9C1B1398E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262" y="3585467"/>
            <a:ext cx="7950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74EB-2C14-DD4F-9F82-0EA873AB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Spike Arrest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2DDB7-B157-2F48-8894-FAC25E17F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7249" cy="4351338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Smooth’s the inflow of request pattern over short intervals to ensure demand doesn’t outstrip the supply.</a:t>
            </a:r>
          </a:p>
          <a:p>
            <a:r>
              <a:rPr lang="en-US" dirty="0">
                <a:solidFill>
                  <a:srgbClr val="0070C0"/>
                </a:solidFill>
              </a:rPr>
              <a:t>Spike Arrest is technical requirement to protect backend as opposed to Quota/Rate Limit which is business requirement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Often used to offset DOS/DDOS attacks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4AE33CE-29FA-EA40-ACB6-A8A8785D04C2}"/>
              </a:ext>
            </a:extLst>
          </p:cNvPr>
          <p:cNvSpPr/>
          <p:nvPr/>
        </p:nvSpPr>
        <p:spPr>
          <a:xfrm>
            <a:off x="7500897" y="1670607"/>
            <a:ext cx="1155699" cy="2946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24E87A3-1820-0847-965E-F5996930BDF4}"/>
              </a:ext>
            </a:extLst>
          </p:cNvPr>
          <p:cNvSpPr/>
          <p:nvPr/>
        </p:nvSpPr>
        <p:spPr>
          <a:xfrm>
            <a:off x="7513595" y="1569007"/>
            <a:ext cx="1219200" cy="3429000"/>
          </a:xfrm>
          <a:custGeom>
            <a:avLst/>
            <a:gdLst/>
            <a:ahLst/>
            <a:cxnLst/>
            <a:rect l="l" t="t" r="r" b="b"/>
            <a:pathLst>
              <a:path w="1219200" h="3429000">
                <a:moveTo>
                  <a:pt x="0" y="0"/>
                </a:moveTo>
                <a:lnTo>
                  <a:pt x="1219199" y="0"/>
                </a:lnTo>
                <a:lnTo>
                  <a:pt x="1219199" y="3428999"/>
                </a:lnTo>
                <a:lnTo>
                  <a:pt x="0" y="34289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BBB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2A3AE51-5312-7842-8763-4ABAA2181C08}"/>
              </a:ext>
            </a:extLst>
          </p:cNvPr>
          <p:cNvSpPr txBox="1"/>
          <p:nvPr/>
        </p:nvSpPr>
        <p:spPr>
          <a:xfrm>
            <a:off x="7909835" y="4650027"/>
            <a:ext cx="449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949494"/>
                </a:solidFill>
                <a:latin typeface="Arial"/>
                <a:cs typeface="Arial"/>
              </a:rPr>
              <a:t>apps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ED221AF4-C9DF-6848-876F-29F1524B932D}"/>
              </a:ext>
            </a:extLst>
          </p:cNvPr>
          <p:cNvSpPr/>
          <p:nvPr/>
        </p:nvSpPr>
        <p:spPr>
          <a:xfrm>
            <a:off x="9190075" y="903151"/>
            <a:ext cx="304800" cy="4800600"/>
          </a:xfrm>
          <a:custGeom>
            <a:avLst/>
            <a:gdLst/>
            <a:ahLst/>
            <a:cxnLst/>
            <a:rect l="l" t="t" r="r" b="b"/>
            <a:pathLst>
              <a:path w="304800" h="4800600">
                <a:moveTo>
                  <a:pt x="0" y="0"/>
                </a:moveTo>
                <a:lnTo>
                  <a:pt x="304800" y="0"/>
                </a:lnTo>
                <a:lnTo>
                  <a:pt x="304800" y="4800599"/>
                </a:lnTo>
                <a:lnTo>
                  <a:pt x="0" y="4800599"/>
                </a:lnTo>
                <a:lnTo>
                  <a:pt x="0" y="0"/>
                </a:lnTo>
                <a:close/>
              </a:path>
            </a:pathLst>
          </a:custGeom>
          <a:solidFill>
            <a:srgbClr val="FF43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09F1C42-5398-194C-8DB0-7B372CF825CB}"/>
              </a:ext>
            </a:extLst>
          </p:cNvPr>
          <p:cNvSpPr/>
          <p:nvPr/>
        </p:nvSpPr>
        <p:spPr>
          <a:xfrm>
            <a:off x="9189995" y="877361"/>
            <a:ext cx="304800" cy="4800600"/>
          </a:xfrm>
          <a:custGeom>
            <a:avLst/>
            <a:gdLst/>
            <a:ahLst/>
            <a:cxnLst/>
            <a:rect l="l" t="t" r="r" b="b"/>
            <a:pathLst>
              <a:path w="304800" h="4800600">
                <a:moveTo>
                  <a:pt x="0" y="0"/>
                </a:moveTo>
                <a:lnTo>
                  <a:pt x="304799" y="0"/>
                </a:lnTo>
                <a:lnTo>
                  <a:pt x="304799" y="4800598"/>
                </a:lnTo>
                <a:lnTo>
                  <a:pt x="0" y="4800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7A3E1F54-ADB5-A140-B1E7-BB22BDAACFD0}"/>
              </a:ext>
            </a:extLst>
          </p:cNvPr>
          <p:cNvSpPr/>
          <p:nvPr/>
        </p:nvSpPr>
        <p:spPr>
          <a:xfrm>
            <a:off x="9989915" y="2635594"/>
            <a:ext cx="1024127" cy="827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A123B14-8B6C-0C4E-97B7-EFF0BDE5342E}"/>
              </a:ext>
            </a:extLst>
          </p:cNvPr>
          <p:cNvSpPr/>
          <p:nvPr/>
        </p:nvSpPr>
        <p:spPr>
          <a:xfrm>
            <a:off x="8686800" y="2032461"/>
            <a:ext cx="648392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6D86FAC1-D7EA-DE44-A587-5A2077BF8976}"/>
              </a:ext>
            </a:extLst>
          </p:cNvPr>
          <p:cNvSpPr/>
          <p:nvPr/>
        </p:nvSpPr>
        <p:spPr>
          <a:xfrm>
            <a:off x="8732795" y="2159052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700CDD3-DDD2-854C-B374-D3DDC8BF8BCD}"/>
              </a:ext>
            </a:extLst>
          </p:cNvPr>
          <p:cNvSpPr/>
          <p:nvPr/>
        </p:nvSpPr>
        <p:spPr>
          <a:xfrm>
            <a:off x="9074087" y="21000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5872615E-978D-6649-A4D1-AC1F51BDCDF8}"/>
              </a:ext>
            </a:extLst>
          </p:cNvPr>
          <p:cNvSpPr/>
          <p:nvPr/>
        </p:nvSpPr>
        <p:spPr>
          <a:xfrm>
            <a:off x="8686800" y="2186246"/>
            <a:ext cx="648392" cy="290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2CCC6AF1-7CA8-1B41-A2C5-A59790B3D2DB}"/>
              </a:ext>
            </a:extLst>
          </p:cNvPr>
          <p:cNvSpPr/>
          <p:nvPr/>
        </p:nvSpPr>
        <p:spPr>
          <a:xfrm>
            <a:off x="8732795" y="23114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59921773-70A1-014A-ADC5-5A8CDFFFCA70}"/>
              </a:ext>
            </a:extLst>
          </p:cNvPr>
          <p:cNvSpPr/>
          <p:nvPr/>
        </p:nvSpPr>
        <p:spPr>
          <a:xfrm>
            <a:off x="9074087" y="22524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A4687430-B01D-BF45-872E-B8190867BAC6}"/>
              </a:ext>
            </a:extLst>
          </p:cNvPr>
          <p:cNvSpPr/>
          <p:nvPr/>
        </p:nvSpPr>
        <p:spPr>
          <a:xfrm>
            <a:off x="8699269" y="2364970"/>
            <a:ext cx="652549" cy="2951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22151CF6-2967-4548-8B45-206EEC57CC63}"/>
              </a:ext>
            </a:extLst>
          </p:cNvPr>
          <p:cNvSpPr/>
          <p:nvPr/>
        </p:nvSpPr>
        <p:spPr>
          <a:xfrm>
            <a:off x="8746130" y="2492005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D46BEB0D-72A2-734A-8871-E1321AF06CB9}"/>
              </a:ext>
            </a:extLst>
          </p:cNvPr>
          <p:cNvSpPr/>
          <p:nvPr/>
        </p:nvSpPr>
        <p:spPr>
          <a:xfrm>
            <a:off x="9087421" y="2433052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67595F56-EDEA-194D-97EE-FA41BC4EE2DB}"/>
              </a:ext>
            </a:extLst>
          </p:cNvPr>
          <p:cNvSpPr/>
          <p:nvPr/>
        </p:nvSpPr>
        <p:spPr>
          <a:xfrm>
            <a:off x="8686800" y="2489661"/>
            <a:ext cx="648392" cy="295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75A17FA9-116C-8447-8D3D-8B059CF7DF5D}"/>
              </a:ext>
            </a:extLst>
          </p:cNvPr>
          <p:cNvSpPr/>
          <p:nvPr/>
        </p:nvSpPr>
        <p:spPr>
          <a:xfrm>
            <a:off x="8732795" y="2616251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875BB0FE-C63D-E749-B5A6-C657BD6BC29A}"/>
              </a:ext>
            </a:extLst>
          </p:cNvPr>
          <p:cNvSpPr/>
          <p:nvPr/>
        </p:nvSpPr>
        <p:spPr>
          <a:xfrm>
            <a:off x="9074087" y="25572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6616CBEE-084C-3D41-98BC-422A323A577B}"/>
              </a:ext>
            </a:extLst>
          </p:cNvPr>
          <p:cNvSpPr/>
          <p:nvPr/>
        </p:nvSpPr>
        <p:spPr>
          <a:xfrm>
            <a:off x="8707580" y="2643446"/>
            <a:ext cx="648392" cy="290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ADC58DEC-8CFC-C941-BEAB-02A4D7A4517F}"/>
              </a:ext>
            </a:extLst>
          </p:cNvPr>
          <p:cNvSpPr/>
          <p:nvPr/>
        </p:nvSpPr>
        <p:spPr>
          <a:xfrm>
            <a:off x="8753646" y="27686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278BD381-1712-E04D-892D-0DC5B9DF8871}"/>
              </a:ext>
            </a:extLst>
          </p:cNvPr>
          <p:cNvSpPr/>
          <p:nvPr/>
        </p:nvSpPr>
        <p:spPr>
          <a:xfrm>
            <a:off x="9094937" y="27096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AB7FD5AF-FAB2-3C48-8E83-BDBF44E8225F}"/>
              </a:ext>
            </a:extLst>
          </p:cNvPr>
          <p:cNvSpPr/>
          <p:nvPr/>
        </p:nvSpPr>
        <p:spPr>
          <a:xfrm>
            <a:off x="8686800" y="2793076"/>
            <a:ext cx="648392" cy="2951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60B88109-CF83-F14B-80E2-BDD4E29B05DD}"/>
              </a:ext>
            </a:extLst>
          </p:cNvPr>
          <p:cNvSpPr/>
          <p:nvPr/>
        </p:nvSpPr>
        <p:spPr>
          <a:xfrm>
            <a:off x="8732795" y="29210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A2A0AC5A-4008-604F-B6CC-9742CCD8E6FB}"/>
              </a:ext>
            </a:extLst>
          </p:cNvPr>
          <p:cNvSpPr/>
          <p:nvPr/>
        </p:nvSpPr>
        <p:spPr>
          <a:xfrm>
            <a:off x="9074087" y="28620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08337BD1-D0CA-9840-9BD2-B0141A5FC282}"/>
              </a:ext>
            </a:extLst>
          </p:cNvPr>
          <p:cNvSpPr/>
          <p:nvPr/>
        </p:nvSpPr>
        <p:spPr>
          <a:xfrm>
            <a:off x="8707580" y="2946861"/>
            <a:ext cx="648392" cy="2951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68BFAF8D-9E72-294D-9A38-9628151C38D3}"/>
              </a:ext>
            </a:extLst>
          </p:cNvPr>
          <p:cNvSpPr/>
          <p:nvPr/>
        </p:nvSpPr>
        <p:spPr>
          <a:xfrm>
            <a:off x="8753646" y="3073452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18BAA5DD-4F04-D74A-9F40-A7A53E924A54}"/>
              </a:ext>
            </a:extLst>
          </p:cNvPr>
          <p:cNvSpPr/>
          <p:nvPr/>
        </p:nvSpPr>
        <p:spPr>
          <a:xfrm>
            <a:off x="9094937" y="30144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5E899431-F9E4-DC4B-8D50-900B96E7B994}"/>
              </a:ext>
            </a:extLst>
          </p:cNvPr>
          <p:cNvSpPr/>
          <p:nvPr/>
        </p:nvSpPr>
        <p:spPr>
          <a:xfrm>
            <a:off x="8707580" y="3100646"/>
            <a:ext cx="648392" cy="290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F4C91759-29C8-7546-A350-E5B8DD520B82}"/>
              </a:ext>
            </a:extLst>
          </p:cNvPr>
          <p:cNvSpPr/>
          <p:nvPr/>
        </p:nvSpPr>
        <p:spPr>
          <a:xfrm>
            <a:off x="8753646" y="32258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E41A2416-0BC9-494B-8534-5B4FDC5B90F2}"/>
              </a:ext>
            </a:extLst>
          </p:cNvPr>
          <p:cNvSpPr/>
          <p:nvPr/>
        </p:nvSpPr>
        <p:spPr>
          <a:xfrm>
            <a:off x="9094937" y="31668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F886AF75-5D91-D849-B2FA-6EA6CADF576B}"/>
              </a:ext>
            </a:extLst>
          </p:cNvPr>
          <p:cNvSpPr/>
          <p:nvPr/>
        </p:nvSpPr>
        <p:spPr>
          <a:xfrm>
            <a:off x="8695111" y="3275214"/>
            <a:ext cx="648392" cy="2909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45D25BC2-E48A-3D40-AB37-18DE56D35D0A}"/>
              </a:ext>
            </a:extLst>
          </p:cNvPr>
          <p:cNvSpPr/>
          <p:nvPr/>
        </p:nvSpPr>
        <p:spPr>
          <a:xfrm>
            <a:off x="8741074" y="340053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D1254444-4782-954E-980B-8BDC83EE31AF}"/>
              </a:ext>
            </a:extLst>
          </p:cNvPr>
          <p:cNvSpPr/>
          <p:nvPr/>
        </p:nvSpPr>
        <p:spPr>
          <a:xfrm>
            <a:off x="9082365" y="3341575"/>
            <a:ext cx="115909" cy="117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8B76C33A-05A3-0D46-942E-806A80E77E9A}"/>
              </a:ext>
            </a:extLst>
          </p:cNvPr>
          <p:cNvSpPr/>
          <p:nvPr/>
        </p:nvSpPr>
        <p:spPr>
          <a:xfrm>
            <a:off x="8686800" y="3416530"/>
            <a:ext cx="648392" cy="29510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41A3011C-E87B-244C-9218-422CB57776B8}"/>
              </a:ext>
            </a:extLst>
          </p:cNvPr>
          <p:cNvSpPr/>
          <p:nvPr/>
        </p:nvSpPr>
        <p:spPr>
          <a:xfrm>
            <a:off x="8732795" y="354417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0EF82953-EF2E-2245-8699-CB41C90CCE41}"/>
              </a:ext>
            </a:extLst>
          </p:cNvPr>
          <p:cNvSpPr/>
          <p:nvPr/>
        </p:nvSpPr>
        <p:spPr>
          <a:xfrm>
            <a:off x="9074087" y="3485215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95DA873E-9D4F-6D45-8026-DCB837DA2A0F}"/>
              </a:ext>
            </a:extLst>
          </p:cNvPr>
          <p:cNvSpPr/>
          <p:nvPr/>
        </p:nvSpPr>
        <p:spPr>
          <a:xfrm>
            <a:off x="8699269" y="3557846"/>
            <a:ext cx="652549" cy="290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E4283A9E-7031-AA47-940A-406AD3E066B8}"/>
              </a:ext>
            </a:extLst>
          </p:cNvPr>
          <p:cNvSpPr/>
          <p:nvPr/>
        </p:nvSpPr>
        <p:spPr>
          <a:xfrm>
            <a:off x="8746130" y="3683051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E76C6548-1CC7-FD49-9B54-E8C1950F6481}"/>
              </a:ext>
            </a:extLst>
          </p:cNvPr>
          <p:cNvSpPr/>
          <p:nvPr/>
        </p:nvSpPr>
        <p:spPr>
          <a:xfrm>
            <a:off x="9087421" y="36240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5DF98B49-3192-3D4E-ADCA-30DA0BDED9B4}"/>
              </a:ext>
            </a:extLst>
          </p:cNvPr>
          <p:cNvSpPr/>
          <p:nvPr/>
        </p:nvSpPr>
        <p:spPr>
          <a:xfrm>
            <a:off x="8707580" y="3707476"/>
            <a:ext cx="648392" cy="29510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8CB0BB9B-2E32-CF44-B05D-7168913DFD22}"/>
              </a:ext>
            </a:extLst>
          </p:cNvPr>
          <p:cNvSpPr/>
          <p:nvPr/>
        </p:nvSpPr>
        <p:spPr>
          <a:xfrm>
            <a:off x="8753305" y="38354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381504EF-CF15-D04E-B985-C2EDEE0AB30A}"/>
              </a:ext>
            </a:extLst>
          </p:cNvPr>
          <p:cNvSpPr/>
          <p:nvPr/>
        </p:nvSpPr>
        <p:spPr>
          <a:xfrm>
            <a:off x="9094596" y="37764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94A0BC6D-4EEA-D54D-AED4-FB486769F78B}"/>
              </a:ext>
            </a:extLst>
          </p:cNvPr>
          <p:cNvSpPr/>
          <p:nvPr/>
        </p:nvSpPr>
        <p:spPr>
          <a:xfrm>
            <a:off x="8686800" y="3877886"/>
            <a:ext cx="648392" cy="29510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103A468F-4F9C-A148-8051-6A038791B448}"/>
              </a:ext>
            </a:extLst>
          </p:cNvPr>
          <p:cNvSpPr/>
          <p:nvPr/>
        </p:nvSpPr>
        <p:spPr>
          <a:xfrm>
            <a:off x="8732795" y="4005874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0">
            <a:extLst>
              <a:ext uri="{FF2B5EF4-FFF2-40B4-BE49-F238E27FC236}">
                <a16:creationId xmlns:a16="http://schemas.microsoft.com/office/drawing/2014/main" id="{7D265B30-005D-CF4A-B89E-5398D2A90153}"/>
              </a:ext>
            </a:extLst>
          </p:cNvPr>
          <p:cNvSpPr/>
          <p:nvPr/>
        </p:nvSpPr>
        <p:spPr>
          <a:xfrm>
            <a:off x="9074087" y="3946921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1">
            <a:extLst>
              <a:ext uri="{FF2B5EF4-FFF2-40B4-BE49-F238E27FC236}">
                <a16:creationId xmlns:a16="http://schemas.microsoft.com/office/drawing/2014/main" id="{C7BD43DF-B6D0-6549-9070-4D1F75AAF8DF}"/>
              </a:ext>
            </a:extLst>
          </p:cNvPr>
          <p:cNvSpPr/>
          <p:nvPr/>
        </p:nvSpPr>
        <p:spPr>
          <a:xfrm>
            <a:off x="8686800" y="4015046"/>
            <a:ext cx="648392" cy="290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2">
            <a:extLst>
              <a:ext uri="{FF2B5EF4-FFF2-40B4-BE49-F238E27FC236}">
                <a16:creationId xmlns:a16="http://schemas.microsoft.com/office/drawing/2014/main" id="{B0229041-0CE7-E545-BC0A-F36034268BE8}"/>
              </a:ext>
            </a:extLst>
          </p:cNvPr>
          <p:cNvSpPr/>
          <p:nvPr/>
        </p:nvSpPr>
        <p:spPr>
          <a:xfrm>
            <a:off x="8732795" y="41402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3">
            <a:extLst>
              <a:ext uri="{FF2B5EF4-FFF2-40B4-BE49-F238E27FC236}">
                <a16:creationId xmlns:a16="http://schemas.microsoft.com/office/drawing/2014/main" id="{8FC71F22-CEE4-554B-9536-1367D8BE5094}"/>
              </a:ext>
            </a:extLst>
          </p:cNvPr>
          <p:cNvSpPr/>
          <p:nvPr/>
        </p:nvSpPr>
        <p:spPr>
          <a:xfrm>
            <a:off x="9074087" y="40812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4">
            <a:extLst>
              <a:ext uri="{FF2B5EF4-FFF2-40B4-BE49-F238E27FC236}">
                <a16:creationId xmlns:a16="http://schemas.microsoft.com/office/drawing/2014/main" id="{D2F84469-A568-4F46-BB0F-F7A5B9824260}"/>
              </a:ext>
            </a:extLst>
          </p:cNvPr>
          <p:cNvSpPr/>
          <p:nvPr/>
        </p:nvSpPr>
        <p:spPr>
          <a:xfrm>
            <a:off x="8686800" y="4185458"/>
            <a:ext cx="648392" cy="29510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5">
            <a:extLst>
              <a:ext uri="{FF2B5EF4-FFF2-40B4-BE49-F238E27FC236}">
                <a16:creationId xmlns:a16="http://schemas.microsoft.com/office/drawing/2014/main" id="{29620F58-E33B-0641-9769-A0D97B5E1CC8}"/>
              </a:ext>
            </a:extLst>
          </p:cNvPr>
          <p:cNvSpPr/>
          <p:nvPr/>
        </p:nvSpPr>
        <p:spPr>
          <a:xfrm>
            <a:off x="8732795" y="4313679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6">
            <a:extLst>
              <a:ext uri="{FF2B5EF4-FFF2-40B4-BE49-F238E27FC236}">
                <a16:creationId xmlns:a16="http://schemas.microsoft.com/office/drawing/2014/main" id="{2A896A54-7784-834C-ABB0-216152E0507B}"/>
              </a:ext>
            </a:extLst>
          </p:cNvPr>
          <p:cNvSpPr/>
          <p:nvPr/>
        </p:nvSpPr>
        <p:spPr>
          <a:xfrm>
            <a:off x="9074087" y="4254724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7">
            <a:extLst>
              <a:ext uri="{FF2B5EF4-FFF2-40B4-BE49-F238E27FC236}">
                <a16:creationId xmlns:a16="http://schemas.microsoft.com/office/drawing/2014/main" id="{1D48AABA-339D-9F4E-892B-D832EF0609C7}"/>
              </a:ext>
            </a:extLst>
          </p:cNvPr>
          <p:cNvSpPr/>
          <p:nvPr/>
        </p:nvSpPr>
        <p:spPr>
          <a:xfrm>
            <a:off x="8699269" y="4318461"/>
            <a:ext cx="652549" cy="2951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8">
            <a:extLst>
              <a:ext uri="{FF2B5EF4-FFF2-40B4-BE49-F238E27FC236}">
                <a16:creationId xmlns:a16="http://schemas.microsoft.com/office/drawing/2014/main" id="{43D5FC72-D6F2-854B-A066-B6D1B7299356}"/>
              </a:ext>
            </a:extLst>
          </p:cNvPr>
          <p:cNvSpPr/>
          <p:nvPr/>
        </p:nvSpPr>
        <p:spPr>
          <a:xfrm>
            <a:off x="8746130" y="44450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9">
            <a:extLst>
              <a:ext uri="{FF2B5EF4-FFF2-40B4-BE49-F238E27FC236}">
                <a16:creationId xmlns:a16="http://schemas.microsoft.com/office/drawing/2014/main" id="{9514B396-53C5-AF43-8C65-5D24FCADD15B}"/>
              </a:ext>
            </a:extLst>
          </p:cNvPr>
          <p:cNvSpPr/>
          <p:nvPr/>
        </p:nvSpPr>
        <p:spPr>
          <a:xfrm>
            <a:off x="9087421" y="43860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0">
            <a:extLst>
              <a:ext uri="{FF2B5EF4-FFF2-40B4-BE49-F238E27FC236}">
                <a16:creationId xmlns:a16="http://schemas.microsoft.com/office/drawing/2014/main" id="{CCAF7BF6-C003-114E-BA33-4989151A96A8}"/>
              </a:ext>
            </a:extLst>
          </p:cNvPr>
          <p:cNvSpPr/>
          <p:nvPr/>
        </p:nvSpPr>
        <p:spPr>
          <a:xfrm>
            <a:off x="9468195" y="2643446"/>
            <a:ext cx="652549" cy="2909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1">
            <a:extLst>
              <a:ext uri="{FF2B5EF4-FFF2-40B4-BE49-F238E27FC236}">
                <a16:creationId xmlns:a16="http://schemas.microsoft.com/office/drawing/2014/main" id="{8E2200D7-9AA0-FC4F-9CC7-8713D336375A}"/>
              </a:ext>
            </a:extLst>
          </p:cNvPr>
          <p:cNvSpPr/>
          <p:nvPr/>
        </p:nvSpPr>
        <p:spPr>
          <a:xfrm>
            <a:off x="9515646" y="27686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2">
            <a:extLst>
              <a:ext uri="{FF2B5EF4-FFF2-40B4-BE49-F238E27FC236}">
                <a16:creationId xmlns:a16="http://schemas.microsoft.com/office/drawing/2014/main" id="{7AF27210-85E7-574E-8E3F-85AE75C633A0}"/>
              </a:ext>
            </a:extLst>
          </p:cNvPr>
          <p:cNvSpPr/>
          <p:nvPr/>
        </p:nvSpPr>
        <p:spPr>
          <a:xfrm>
            <a:off x="9856937" y="27096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3">
            <a:extLst>
              <a:ext uri="{FF2B5EF4-FFF2-40B4-BE49-F238E27FC236}">
                <a16:creationId xmlns:a16="http://schemas.microsoft.com/office/drawing/2014/main" id="{2B4639FD-972B-7049-8B33-BB50596BE140}"/>
              </a:ext>
            </a:extLst>
          </p:cNvPr>
          <p:cNvSpPr/>
          <p:nvPr/>
        </p:nvSpPr>
        <p:spPr>
          <a:xfrm>
            <a:off x="9447414" y="2793076"/>
            <a:ext cx="652549" cy="2951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4">
            <a:extLst>
              <a:ext uri="{FF2B5EF4-FFF2-40B4-BE49-F238E27FC236}">
                <a16:creationId xmlns:a16="http://schemas.microsoft.com/office/drawing/2014/main" id="{54C4DAB7-57F0-5144-941E-171336F575D9}"/>
              </a:ext>
            </a:extLst>
          </p:cNvPr>
          <p:cNvSpPr/>
          <p:nvPr/>
        </p:nvSpPr>
        <p:spPr>
          <a:xfrm>
            <a:off x="9494795" y="29210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5">
            <a:extLst>
              <a:ext uri="{FF2B5EF4-FFF2-40B4-BE49-F238E27FC236}">
                <a16:creationId xmlns:a16="http://schemas.microsoft.com/office/drawing/2014/main" id="{D037752D-23CB-444E-B19F-F3BD7B161D2F}"/>
              </a:ext>
            </a:extLst>
          </p:cNvPr>
          <p:cNvSpPr/>
          <p:nvPr/>
        </p:nvSpPr>
        <p:spPr>
          <a:xfrm>
            <a:off x="9836087" y="2862097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6">
            <a:extLst>
              <a:ext uri="{FF2B5EF4-FFF2-40B4-BE49-F238E27FC236}">
                <a16:creationId xmlns:a16="http://schemas.microsoft.com/office/drawing/2014/main" id="{DADA66DB-6F71-0F4D-A37C-ECB1D289638B}"/>
              </a:ext>
            </a:extLst>
          </p:cNvPr>
          <p:cNvSpPr/>
          <p:nvPr/>
        </p:nvSpPr>
        <p:spPr>
          <a:xfrm>
            <a:off x="9468195" y="2946861"/>
            <a:ext cx="652549" cy="2951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7">
            <a:extLst>
              <a:ext uri="{FF2B5EF4-FFF2-40B4-BE49-F238E27FC236}">
                <a16:creationId xmlns:a16="http://schemas.microsoft.com/office/drawing/2014/main" id="{BF7511A4-047F-5549-8642-B7D36B8CB3BD}"/>
              </a:ext>
            </a:extLst>
          </p:cNvPr>
          <p:cNvSpPr/>
          <p:nvPr/>
        </p:nvSpPr>
        <p:spPr>
          <a:xfrm>
            <a:off x="9515646" y="3073452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8">
            <a:extLst>
              <a:ext uri="{FF2B5EF4-FFF2-40B4-BE49-F238E27FC236}">
                <a16:creationId xmlns:a16="http://schemas.microsoft.com/office/drawing/2014/main" id="{A1A2BA20-01F1-9949-9AA0-7B355CE993B3}"/>
              </a:ext>
            </a:extLst>
          </p:cNvPr>
          <p:cNvSpPr/>
          <p:nvPr/>
        </p:nvSpPr>
        <p:spPr>
          <a:xfrm>
            <a:off x="9856937" y="30144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9">
            <a:extLst>
              <a:ext uri="{FF2B5EF4-FFF2-40B4-BE49-F238E27FC236}">
                <a16:creationId xmlns:a16="http://schemas.microsoft.com/office/drawing/2014/main" id="{360ACB44-C0C4-7546-A2AE-7D11167BE5F8}"/>
              </a:ext>
            </a:extLst>
          </p:cNvPr>
          <p:cNvSpPr/>
          <p:nvPr/>
        </p:nvSpPr>
        <p:spPr>
          <a:xfrm>
            <a:off x="9468195" y="3100646"/>
            <a:ext cx="652549" cy="29094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0">
            <a:extLst>
              <a:ext uri="{FF2B5EF4-FFF2-40B4-BE49-F238E27FC236}">
                <a16:creationId xmlns:a16="http://schemas.microsoft.com/office/drawing/2014/main" id="{28446C69-D620-2A43-898C-866AD80E09A6}"/>
              </a:ext>
            </a:extLst>
          </p:cNvPr>
          <p:cNvSpPr/>
          <p:nvPr/>
        </p:nvSpPr>
        <p:spPr>
          <a:xfrm>
            <a:off x="9515646" y="322585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1">
            <a:extLst>
              <a:ext uri="{FF2B5EF4-FFF2-40B4-BE49-F238E27FC236}">
                <a16:creationId xmlns:a16="http://schemas.microsoft.com/office/drawing/2014/main" id="{8858F932-F00C-F84A-ADD0-E44D2C5E6619}"/>
              </a:ext>
            </a:extLst>
          </p:cNvPr>
          <p:cNvSpPr/>
          <p:nvPr/>
        </p:nvSpPr>
        <p:spPr>
          <a:xfrm>
            <a:off x="9856937" y="3166897"/>
            <a:ext cx="115909" cy="1179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2">
            <a:extLst>
              <a:ext uri="{FF2B5EF4-FFF2-40B4-BE49-F238E27FC236}">
                <a16:creationId xmlns:a16="http://schemas.microsoft.com/office/drawing/2014/main" id="{20460696-F34D-EA4C-8D83-BE6540098141}"/>
              </a:ext>
            </a:extLst>
          </p:cNvPr>
          <p:cNvSpPr/>
          <p:nvPr/>
        </p:nvSpPr>
        <p:spPr>
          <a:xfrm>
            <a:off x="9455726" y="3275214"/>
            <a:ext cx="652549" cy="29094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3">
            <a:extLst>
              <a:ext uri="{FF2B5EF4-FFF2-40B4-BE49-F238E27FC236}">
                <a16:creationId xmlns:a16="http://schemas.microsoft.com/office/drawing/2014/main" id="{0E66C032-B322-5D4E-BBE7-6F98F835F177}"/>
              </a:ext>
            </a:extLst>
          </p:cNvPr>
          <p:cNvSpPr/>
          <p:nvPr/>
        </p:nvSpPr>
        <p:spPr>
          <a:xfrm>
            <a:off x="9503073" y="340053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4">
            <a:extLst>
              <a:ext uri="{FF2B5EF4-FFF2-40B4-BE49-F238E27FC236}">
                <a16:creationId xmlns:a16="http://schemas.microsoft.com/office/drawing/2014/main" id="{D4543D3B-E5BF-9049-AC65-4720BA51CA4C}"/>
              </a:ext>
            </a:extLst>
          </p:cNvPr>
          <p:cNvSpPr/>
          <p:nvPr/>
        </p:nvSpPr>
        <p:spPr>
          <a:xfrm>
            <a:off x="9844365" y="3341575"/>
            <a:ext cx="115907" cy="117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5">
            <a:extLst>
              <a:ext uri="{FF2B5EF4-FFF2-40B4-BE49-F238E27FC236}">
                <a16:creationId xmlns:a16="http://schemas.microsoft.com/office/drawing/2014/main" id="{F71EAA64-4123-6147-A844-C02AA4B0C176}"/>
              </a:ext>
            </a:extLst>
          </p:cNvPr>
          <p:cNvSpPr/>
          <p:nvPr/>
        </p:nvSpPr>
        <p:spPr>
          <a:xfrm>
            <a:off x="9447414" y="3416530"/>
            <a:ext cx="652549" cy="2951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6">
            <a:extLst>
              <a:ext uri="{FF2B5EF4-FFF2-40B4-BE49-F238E27FC236}">
                <a16:creationId xmlns:a16="http://schemas.microsoft.com/office/drawing/2014/main" id="{6B37922B-2121-8342-8124-B3E6688AFBD0}"/>
              </a:ext>
            </a:extLst>
          </p:cNvPr>
          <p:cNvSpPr/>
          <p:nvPr/>
        </p:nvSpPr>
        <p:spPr>
          <a:xfrm>
            <a:off x="9494795" y="3544170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1995" y="0"/>
                </a:lnTo>
              </a:path>
            </a:pathLst>
          </a:custGeom>
          <a:ln w="25399">
            <a:solidFill>
              <a:srgbClr val="8081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7">
            <a:extLst>
              <a:ext uri="{FF2B5EF4-FFF2-40B4-BE49-F238E27FC236}">
                <a16:creationId xmlns:a16="http://schemas.microsoft.com/office/drawing/2014/main" id="{BDB1BB20-EE0A-D542-B6FC-27B112A892DD}"/>
              </a:ext>
            </a:extLst>
          </p:cNvPr>
          <p:cNvSpPr/>
          <p:nvPr/>
        </p:nvSpPr>
        <p:spPr>
          <a:xfrm>
            <a:off x="9836087" y="3485215"/>
            <a:ext cx="115907" cy="117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8">
            <a:extLst>
              <a:ext uri="{FF2B5EF4-FFF2-40B4-BE49-F238E27FC236}">
                <a16:creationId xmlns:a16="http://schemas.microsoft.com/office/drawing/2014/main" id="{2FCAB91E-7278-9E44-ABF4-C5C43A270B98}"/>
              </a:ext>
            </a:extLst>
          </p:cNvPr>
          <p:cNvSpPr txBox="1"/>
          <p:nvPr/>
        </p:nvSpPr>
        <p:spPr>
          <a:xfrm>
            <a:off x="8803992" y="4733471"/>
            <a:ext cx="295275" cy="970280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D3990A"/>
                </a:solidFill>
                <a:latin typeface="Arial"/>
                <a:cs typeface="Arial"/>
              </a:rPr>
              <a:t>2,000</a:t>
            </a:r>
            <a:r>
              <a:rPr sz="1800" spc="-65" dirty="0">
                <a:solidFill>
                  <a:srgbClr val="D3990A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D3990A"/>
                </a:solidFill>
                <a:latin typeface="Arial"/>
                <a:cs typeface="Arial"/>
              </a:rPr>
              <a:t>tps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3" name="object 79">
            <a:extLst>
              <a:ext uri="{FF2B5EF4-FFF2-40B4-BE49-F238E27FC236}">
                <a16:creationId xmlns:a16="http://schemas.microsoft.com/office/drawing/2014/main" id="{512FAD3D-7758-024D-86DF-42AED7DCE287}"/>
              </a:ext>
            </a:extLst>
          </p:cNvPr>
          <p:cNvSpPr txBox="1"/>
          <p:nvPr/>
        </p:nvSpPr>
        <p:spPr>
          <a:xfrm>
            <a:off x="9512857" y="4771447"/>
            <a:ext cx="295275" cy="970280"/>
          </a:xfrm>
          <a:prstGeom prst="rect">
            <a:avLst/>
          </a:prstGeom>
        </p:spPr>
        <p:txBody>
          <a:bodyPr vert="vert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solidFill>
                  <a:srgbClr val="D3990A"/>
                </a:solidFill>
                <a:latin typeface="Arial"/>
                <a:cs typeface="Arial"/>
              </a:rPr>
              <a:t>1,000</a:t>
            </a:r>
            <a:r>
              <a:rPr sz="1800" spc="-65" dirty="0">
                <a:solidFill>
                  <a:srgbClr val="D3990A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D3990A"/>
                </a:solidFill>
                <a:latin typeface="Arial"/>
                <a:cs typeface="Arial"/>
              </a:rPr>
              <a:t>tps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32776-619E-1F42-9645-704A45C56B17}"/>
              </a:ext>
            </a:extLst>
          </p:cNvPr>
          <p:cNvSpPr txBox="1"/>
          <p:nvPr/>
        </p:nvSpPr>
        <p:spPr>
          <a:xfrm rot="16200000">
            <a:off x="7942311" y="298223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gateway.optus.com.au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4" name="Google Shape;1295;p184" descr="Google Shape;1295;p184">
            <a:extLst>
              <a:ext uri="{FF2B5EF4-FFF2-40B4-BE49-F238E27FC236}">
                <a16:creationId xmlns:a16="http://schemas.microsoft.com/office/drawing/2014/main" id="{BFC632FA-B13A-0249-B8EA-C5B2A3F7A07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11014042" y="6404271"/>
            <a:ext cx="634427" cy="1260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2958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10807</TotalTime>
  <Words>412</Words>
  <Application>Microsoft Macintosh PowerPoint</Application>
  <PresentationFormat>Widescreen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MarkOT-Heavy</vt:lpstr>
      <vt:lpstr>Office Theme</vt:lpstr>
      <vt:lpstr>Apigee  Flows and Policies</vt:lpstr>
      <vt:lpstr>Introduction</vt:lpstr>
      <vt:lpstr>API Proxies</vt:lpstr>
      <vt:lpstr>PowerPoint Presentation</vt:lpstr>
      <vt:lpstr>Policy Flows</vt:lpstr>
      <vt:lpstr>Policy Flows</vt:lpstr>
      <vt:lpstr>Quota </vt:lpstr>
      <vt:lpstr>Quota Config</vt:lpstr>
      <vt:lpstr>Spike Arrest</vt:lpstr>
      <vt:lpstr>Spike Arrest Config</vt:lpstr>
      <vt:lpstr>Demo</vt:lpstr>
      <vt:lpstr>Fault Handling </vt:lpstr>
      <vt:lpstr>Fault Handling Config </vt:lpstr>
      <vt:lpstr>Demo</vt:lpstr>
      <vt:lpstr>Products And Proxies</vt:lpstr>
      <vt:lpstr>Securing APIs</vt:lpstr>
      <vt:lpstr>Demo</vt:lpstr>
      <vt:lpstr>Thanks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Apigee  Flows and Policies</dc:title>
  <dc:creator>Ashish Pathak</dc:creator>
  <cp:lastModifiedBy>Ashish Pathak</cp:lastModifiedBy>
  <cp:revision>47</cp:revision>
  <dcterms:created xsi:type="dcterms:W3CDTF">2019-11-16T06:45:52Z</dcterms:created>
  <dcterms:modified xsi:type="dcterms:W3CDTF">2019-11-25T02:58:26Z</dcterms:modified>
</cp:coreProperties>
</file>